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693400" cy="7556500"/>
  <p:notesSz cx="6858000" cy="9144000"/>
  <p:embeddedFontLst>
    <p:embeddedFont>
      <p:font typeface="Arapey Bold" panose="020B060402020202020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Montserrat Classic Bold" panose="020B0604020202020204" charset="0"/>
      <p:regular r:id="rId8"/>
    </p:embeddedFont>
    <p:embeddedFont>
      <p:font typeface="Phongphrai Bold" panose="020B0604020202020204" charset="-34"/>
      <p:regular r:id="rId9"/>
    </p:embeddedFont>
    <p:embeddedFont>
      <p:font typeface="Prachamati" panose="020B0604020202020204" charset="-34"/>
      <p:regular r:id="rId10"/>
    </p:embeddedFont>
    <p:embeddedFont>
      <p:font typeface="TH SarabunPSK" panose="020B0500040200020003" pitchFamily="34" charset="-34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5" d="100"/>
          <a:sy n="75" d="100"/>
        </p:scale>
        <p:origin x="118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svg"/><Relationship Id="rId33" Type="http://schemas.openxmlformats.org/officeDocument/2006/relationships/image" Target="../media/image32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Relationship Id="rId30" Type="http://schemas.openxmlformats.org/officeDocument/2006/relationships/image" Target="../media/image29.sv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4AAD">
                <a:alpha val="100000"/>
              </a:srgbClr>
            </a:gs>
            <a:gs pos="100000">
              <a:srgbClr val="000544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4877695" y="-2519493"/>
            <a:ext cx="19050" cy="11671161"/>
          </a:xfrm>
          <a:prstGeom prst="line">
            <a:avLst/>
          </a:prstGeom>
          <a:ln w="3524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H="1" flipV="1">
            <a:off x="14121695" y="-2542792"/>
            <a:ext cx="19050" cy="11671161"/>
          </a:xfrm>
          <a:prstGeom prst="line">
            <a:avLst/>
          </a:prstGeom>
          <a:ln w="3524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H="1" flipV="1">
            <a:off x="13365695" y="-2566090"/>
            <a:ext cx="19050" cy="11671161"/>
          </a:xfrm>
          <a:prstGeom prst="line">
            <a:avLst/>
          </a:prstGeom>
          <a:ln w="3524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flipH="1" flipV="1">
            <a:off x="12609695" y="-2589389"/>
            <a:ext cx="19050" cy="11671161"/>
          </a:xfrm>
          <a:prstGeom prst="line">
            <a:avLst/>
          </a:prstGeom>
          <a:ln w="3524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flipH="1" flipV="1">
            <a:off x="11853695" y="-2612687"/>
            <a:ext cx="19050" cy="11671161"/>
          </a:xfrm>
          <a:prstGeom prst="line">
            <a:avLst/>
          </a:prstGeom>
          <a:ln w="3524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>
            <a:off x="9513196" y="3013210"/>
            <a:ext cx="3676286" cy="5479559"/>
          </a:xfrm>
          <a:custGeom>
            <a:avLst/>
            <a:gdLst/>
            <a:ahLst/>
            <a:cxnLst/>
            <a:rect l="l" t="t" r="r" b="b"/>
            <a:pathLst>
              <a:path w="3676286" h="5479559">
                <a:moveTo>
                  <a:pt x="0" y="0"/>
                </a:moveTo>
                <a:lnTo>
                  <a:pt x="3676286" y="0"/>
                </a:lnTo>
                <a:lnTo>
                  <a:pt x="3676286" y="5479559"/>
                </a:lnTo>
                <a:lnTo>
                  <a:pt x="0" y="54795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-2399121" y="-999172"/>
            <a:ext cx="3676286" cy="5479559"/>
          </a:xfrm>
          <a:custGeom>
            <a:avLst/>
            <a:gdLst/>
            <a:ahLst/>
            <a:cxnLst/>
            <a:rect l="l" t="t" r="r" b="b"/>
            <a:pathLst>
              <a:path w="3676286" h="5479559">
                <a:moveTo>
                  <a:pt x="0" y="0"/>
                </a:moveTo>
                <a:lnTo>
                  <a:pt x="3676286" y="0"/>
                </a:lnTo>
                <a:lnTo>
                  <a:pt x="3676286" y="5479559"/>
                </a:lnTo>
                <a:lnTo>
                  <a:pt x="0" y="54795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485854" y="-1955672"/>
            <a:ext cx="3676286" cy="5479559"/>
          </a:xfrm>
          <a:custGeom>
            <a:avLst/>
            <a:gdLst/>
            <a:ahLst/>
            <a:cxnLst/>
            <a:rect l="l" t="t" r="r" b="b"/>
            <a:pathLst>
              <a:path w="3676286" h="5479559">
                <a:moveTo>
                  <a:pt x="0" y="0"/>
                </a:moveTo>
                <a:lnTo>
                  <a:pt x="3676286" y="0"/>
                </a:lnTo>
                <a:lnTo>
                  <a:pt x="3676286" y="5479559"/>
                </a:lnTo>
                <a:lnTo>
                  <a:pt x="0" y="54795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276794" y="1607167"/>
            <a:ext cx="1876243" cy="1964345"/>
          </a:xfrm>
          <a:custGeom>
            <a:avLst/>
            <a:gdLst/>
            <a:ahLst/>
            <a:cxnLst/>
            <a:rect l="l" t="t" r="r" b="b"/>
            <a:pathLst>
              <a:path w="1876243" h="1964345">
                <a:moveTo>
                  <a:pt x="0" y="0"/>
                </a:moveTo>
                <a:lnTo>
                  <a:pt x="1876243" y="0"/>
                </a:lnTo>
                <a:lnTo>
                  <a:pt x="1876243" y="1964345"/>
                </a:lnTo>
                <a:lnTo>
                  <a:pt x="0" y="19643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49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0800000">
            <a:off x="-240661" y="-3844970"/>
            <a:ext cx="3676286" cy="5479559"/>
          </a:xfrm>
          <a:custGeom>
            <a:avLst/>
            <a:gdLst/>
            <a:ahLst/>
            <a:cxnLst/>
            <a:rect l="l" t="t" r="r" b="b"/>
            <a:pathLst>
              <a:path w="3676286" h="5479559">
                <a:moveTo>
                  <a:pt x="0" y="0"/>
                </a:moveTo>
                <a:lnTo>
                  <a:pt x="3676286" y="0"/>
                </a:lnTo>
                <a:lnTo>
                  <a:pt x="3676286" y="5479559"/>
                </a:lnTo>
                <a:lnTo>
                  <a:pt x="0" y="54795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1457022" y="4064220"/>
            <a:ext cx="3676286" cy="5479559"/>
          </a:xfrm>
          <a:custGeom>
            <a:avLst/>
            <a:gdLst/>
            <a:ahLst/>
            <a:cxnLst/>
            <a:rect l="l" t="t" r="r" b="b"/>
            <a:pathLst>
              <a:path w="3676286" h="5479559">
                <a:moveTo>
                  <a:pt x="0" y="0"/>
                </a:moveTo>
                <a:lnTo>
                  <a:pt x="3676287" y="0"/>
                </a:lnTo>
                <a:lnTo>
                  <a:pt x="3676287" y="5479560"/>
                </a:lnTo>
                <a:lnTo>
                  <a:pt x="0" y="547956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7354737" y="5859008"/>
            <a:ext cx="3676286" cy="5479559"/>
          </a:xfrm>
          <a:custGeom>
            <a:avLst/>
            <a:gdLst/>
            <a:ahLst/>
            <a:cxnLst/>
            <a:rect l="l" t="t" r="r" b="b"/>
            <a:pathLst>
              <a:path w="3676286" h="5479559">
                <a:moveTo>
                  <a:pt x="0" y="0"/>
                </a:moveTo>
                <a:lnTo>
                  <a:pt x="3676286" y="0"/>
                </a:lnTo>
                <a:lnTo>
                  <a:pt x="3676286" y="5479559"/>
                </a:lnTo>
                <a:lnTo>
                  <a:pt x="0" y="54795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-449786" y="-777430"/>
            <a:ext cx="3024000" cy="3024000"/>
          </a:xfrm>
          <a:custGeom>
            <a:avLst/>
            <a:gdLst/>
            <a:ahLst/>
            <a:cxnLst/>
            <a:rect l="l" t="t" r="r" b="b"/>
            <a:pathLst>
              <a:path w="3024000" h="3024000">
                <a:moveTo>
                  <a:pt x="0" y="0"/>
                </a:moveTo>
                <a:lnTo>
                  <a:pt x="3024000" y="0"/>
                </a:lnTo>
                <a:lnTo>
                  <a:pt x="302400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914991" y="1725929"/>
            <a:ext cx="9005763" cy="1969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154"/>
              </a:lnSpc>
              <a:spcBef>
                <a:spcPct val="0"/>
              </a:spcBef>
            </a:pPr>
            <a:r>
              <a:rPr lang="en-US" sz="11538">
                <a:solidFill>
                  <a:srgbClr val="FFFEEF"/>
                </a:solidFill>
                <a:latin typeface="Arapey Bold"/>
                <a:ea typeface="Arapey Bold"/>
                <a:cs typeface="Arapey Bold"/>
                <a:sym typeface="Arapey Bold"/>
              </a:rPr>
              <a:t>    Gift Policy</a:t>
            </a:r>
          </a:p>
        </p:txBody>
      </p:sp>
      <p:sp>
        <p:nvSpPr>
          <p:cNvPr id="16" name="Freeform 16"/>
          <p:cNvSpPr/>
          <p:nvPr/>
        </p:nvSpPr>
        <p:spPr>
          <a:xfrm>
            <a:off x="2515964" y="1787060"/>
            <a:ext cx="1286186" cy="1399930"/>
          </a:xfrm>
          <a:custGeom>
            <a:avLst/>
            <a:gdLst/>
            <a:ahLst/>
            <a:cxnLst/>
            <a:rect l="l" t="t" r="r" b="b"/>
            <a:pathLst>
              <a:path w="1286186" h="1399930">
                <a:moveTo>
                  <a:pt x="0" y="0"/>
                </a:moveTo>
                <a:lnTo>
                  <a:pt x="1286186" y="0"/>
                </a:lnTo>
                <a:lnTo>
                  <a:pt x="1286186" y="1399930"/>
                </a:lnTo>
                <a:lnTo>
                  <a:pt x="0" y="139993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2220935" y="1501771"/>
            <a:ext cx="1876243" cy="1964345"/>
          </a:xfrm>
          <a:custGeom>
            <a:avLst/>
            <a:gdLst/>
            <a:ahLst/>
            <a:cxnLst/>
            <a:rect l="l" t="t" r="r" b="b"/>
            <a:pathLst>
              <a:path w="1876243" h="1964345">
                <a:moveTo>
                  <a:pt x="0" y="0"/>
                </a:moveTo>
                <a:lnTo>
                  <a:pt x="1876244" y="0"/>
                </a:lnTo>
                <a:lnTo>
                  <a:pt x="1876244" y="1964345"/>
                </a:lnTo>
                <a:lnTo>
                  <a:pt x="0" y="19643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609731" y="551964"/>
            <a:ext cx="1611204" cy="3463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236"/>
              </a:lnSpc>
              <a:spcBef>
                <a:spcPct val="0"/>
              </a:spcBef>
            </a:pPr>
            <a:r>
              <a:rPr lang="en-US" sz="20168" dirty="0">
                <a:solidFill>
                  <a:srgbClr val="FFFEFA"/>
                </a:solidFill>
                <a:latin typeface="Arapey Bold"/>
                <a:ea typeface="Arapey Bold"/>
                <a:cs typeface="Arapey Bold"/>
                <a:sym typeface="Arapey Bold"/>
              </a:rPr>
              <a:t>N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2370003" y="6932081"/>
            <a:ext cx="1107024" cy="516851"/>
            <a:chOff x="0" y="0"/>
            <a:chExt cx="396732" cy="18522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96732" cy="185228"/>
            </a:xfrm>
            <a:custGeom>
              <a:avLst/>
              <a:gdLst/>
              <a:ahLst/>
              <a:cxnLst/>
              <a:rect l="l" t="t" r="r" b="b"/>
              <a:pathLst>
                <a:path w="396732" h="185228">
                  <a:moveTo>
                    <a:pt x="0" y="0"/>
                  </a:moveTo>
                  <a:lnTo>
                    <a:pt x="396732" y="0"/>
                  </a:lnTo>
                  <a:lnTo>
                    <a:pt x="396732" y="185228"/>
                  </a:lnTo>
                  <a:lnTo>
                    <a:pt x="0" y="18522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396732" cy="2233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2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2276794" y="6859607"/>
            <a:ext cx="1281489" cy="720838"/>
          </a:xfrm>
          <a:custGeom>
            <a:avLst/>
            <a:gdLst/>
            <a:ahLst/>
            <a:cxnLst/>
            <a:rect l="l" t="t" r="r" b="b"/>
            <a:pathLst>
              <a:path w="1281489" h="720838">
                <a:moveTo>
                  <a:pt x="0" y="0"/>
                </a:moveTo>
                <a:lnTo>
                  <a:pt x="1281489" y="0"/>
                </a:lnTo>
                <a:lnTo>
                  <a:pt x="1281489" y="720838"/>
                </a:lnTo>
                <a:lnTo>
                  <a:pt x="0" y="72083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845518" y="6859607"/>
            <a:ext cx="1393726" cy="522647"/>
          </a:xfrm>
          <a:custGeom>
            <a:avLst/>
            <a:gdLst/>
            <a:ahLst/>
            <a:cxnLst/>
            <a:rect l="l" t="t" r="r" b="b"/>
            <a:pathLst>
              <a:path w="1393726" h="522647">
                <a:moveTo>
                  <a:pt x="0" y="0"/>
                </a:moveTo>
                <a:lnTo>
                  <a:pt x="1393726" y="0"/>
                </a:lnTo>
                <a:lnTo>
                  <a:pt x="1393726" y="522647"/>
                </a:lnTo>
                <a:lnTo>
                  <a:pt x="0" y="522647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grpSp>
        <p:nvGrpSpPr>
          <p:cNvPr id="25" name="Group 25"/>
          <p:cNvGrpSpPr/>
          <p:nvPr/>
        </p:nvGrpSpPr>
        <p:grpSpPr>
          <a:xfrm>
            <a:off x="104775" y="6716619"/>
            <a:ext cx="703193" cy="703193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7"/>
              <a:stretch>
                <a:fillRect l="-223" r="-223"/>
              </a:stretch>
            </a:blipFill>
          </p:spPr>
        </p:sp>
      </p:grpSp>
      <p:sp>
        <p:nvSpPr>
          <p:cNvPr id="27" name="Freeform 27"/>
          <p:cNvSpPr/>
          <p:nvPr/>
        </p:nvSpPr>
        <p:spPr>
          <a:xfrm>
            <a:off x="7246319" y="41764"/>
            <a:ext cx="1577822" cy="1546353"/>
          </a:xfrm>
          <a:custGeom>
            <a:avLst/>
            <a:gdLst/>
            <a:ahLst/>
            <a:cxnLst/>
            <a:rect l="l" t="t" r="r" b="b"/>
            <a:pathLst>
              <a:path w="1577822" h="1546353">
                <a:moveTo>
                  <a:pt x="0" y="0"/>
                </a:moveTo>
                <a:lnTo>
                  <a:pt x="1577822" y="0"/>
                </a:lnTo>
                <a:lnTo>
                  <a:pt x="1577822" y="1546353"/>
                </a:lnTo>
                <a:lnTo>
                  <a:pt x="0" y="154635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8306082" y="172684"/>
            <a:ext cx="1552006" cy="1425906"/>
          </a:xfrm>
          <a:custGeom>
            <a:avLst/>
            <a:gdLst/>
            <a:ahLst/>
            <a:cxnLst/>
            <a:rect l="l" t="t" r="r" b="b"/>
            <a:pathLst>
              <a:path w="1552006" h="1425906">
                <a:moveTo>
                  <a:pt x="0" y="0"/>
                </a:moveTo>
                <a:lnTo>
                  <a:pt x="1552006" y="0"/>
                </a:lnTo>
                <a:lnTo>
                  <a:pt x="1552006" y="1425905"/>
                </a:lnTo>
                <a:lnTo>
                  <a:pt x="0" y="1425905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9268960" y="875649"/>
            <a:ext cx="1265522" cy="1243452"/>
          </a:xfrm>
          <a:custGeom>
            <a:avLst/>
            <a:gdLst/>
            <a:ahLst/>
            <a:cxnLst/>
            <a:rect l="l" t="t" r="r" b="b"/>
            <a:pathLst>
              <a:path w="1265522" h="1243452">
                <a:moveTo>
                  <a:pt x="0" y="0"/>
                </a:moveTo>
                <a:lnTo>
                  <a:pt x="1265522" y="0"/>
                </a:lnTo>
                <a:lnTo>
                  <a:pt x="1265522" y="1243453"/>
                </a:lnTo>
                <a:lnTo>
                  <a:pt x="0" y="1243453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r="-998"/>
            </a:stretch>
          </a:blipFill>
        </p:spPr>
      </p:sp>
      <p:sp>
        <p:nvSpPr>
          <p:cNvPr id="30" name="Freeform 30"/>
          <p:cNvSpPr/>
          <p:nvPr/>
        </p:nvSpPr>
        <p:spPr>
          <a:xfrm rot="-1165602">
            <a:off x="7254945" y="923777"/>
            <a:ext cx="1107593" cy="967070"/>
          </a:xfrm>
          <a:custGeom>
            <a:avLst/>
            <a:gdLst/>
            <a:ahLst/>
            <a:cxnLst/>
            <a:rect l="l" t="t" r="r" b="b"/>
            <a:pathLst>
              <a:path w="1107593" h="967070">
                <a:moveTo>
                  <a:pt x="0" y="0"/>
                </a:moveTo>
                <a:lnTo>
                  <a:pt x="1107593" y="0"/>
                </a:lnTo>
                <a:lnTo>
                  <a:pt x="1107593" y="967071"/>
                </a:lnTo>
                <a:lnTo>
                  <a:pt x="0" y="967071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8043667" y="671255"/>
            <a:ext cx="1484355" cy="1501877"/>
          </a:xfrm>
          <a:custGeom>
            <a:avLst/>
            <a:gdLst/>
            <a:ahLst/>
            <a:cxnLst/>
            <a:rect l="l" t="t" r="r" b="b"/>
            <a:pathLst>
              <a:path w="1484355" h="1501877">
                <a:moveTo>
                  <a:pt x="0" y="0"/>
                </a:moveTo>
                <a:lnTo>
                  <a:pt x="1484355" y="0"/>
                </a:lnTo>
                <a:lnTo>
                  <a:pt x="1484355" y="1501877"/>
                </a:lnTo>
                <a:lnTo>
                  <a:pt x="0" y="1501877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</p:sp>
      <p:grpSp>
        <p:nvGrpSpPr>
          <p:cNvPr id="32" name="Group 32"/>
          <p:cNvGrpSpPr/>
          <p:nvPr/>
        </p:nvGrpSpPr>
        <p:grpSpPr>
          <a:xfrm>
            <a:off x="1062214" y="3714387"/>
            <a:ext cx="8727427" cy="2868025"/>
            <a:chOff x="0" y="0"/>
            <a:chExt cx="3127713" cy="1027835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127713" cy="1027835"/>
            </a:xfrm>
            <a:custGeom>
              <a:avLst/>
              <a:gdLst/>
              <a:ahLst/>
              <a:cxnLst/>
              <a:rect l="l" t="t" r="r" b="b"/>
              <a:pathLst>
                <a:path w="3127713" h="1027835">
                  <a:moveTo>
                    <a:pt x="0" y="0"/>
                  </a:moveTo>
                  <a:lnTo>
                    <a:pt x="3127713" y="0"/>
                  </a:lnTo>
                  <a:lnTo>
                    <a:pt x="3127713" y="1027835"/>
                  </a:lnTo>
                  <a:lnTo>
                    <a:pt x="0" y="1027835"/>
                  </a:lnTo>
                  <a:close/>
                </a:path>
              </a:pathLst>
            </a:custGeom>
            <a:solidFill>
              <a:srgbClr val="FFF5DE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3127713" cy="1065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2"/>
                </a:lnSpc>
              </a:pPr>
              <a:endParaRPr/>
            </a:p>
          </p:txBody>
        </p:sp>
      </p:grpSp>
      <p:sp>
        <p:nvSpPr>
          <p:cNvPr id="35" name="Freeform 35"/>
          <p:cNvSpPr/>
          <p:nvPr/>
        </p:nvSpPr>
        <p:spPr>
          <a:xfrm>
            <a:off x="3290478" y="4853816"/>
            <a:ext cx="4276800" cy="132192"/>
          </a:xfrm>
          <a:custGeom>
            <a:avLst/>
            <a:gdLst/>
            <a:ahLst/>
            <a:cxnLst/>
            <a:rect l="l" t="t" r="r" b="b"/>
            <a:pathLst>
              <a:path w="4276800" h="132192">
                <a:moveTo>
                  <a:pt x="0" y="0"/>
                </a:moveTo>
                <a:lnTo>
                  <a:pt x="4276800" y="0"/>
                </a:lnTo>
                <a:lnTo>
                  <a:pt x="4276800" y="132192"/>
                </a:lnTo>
                <a:lnTo>
                  <a:pt x="0" y="13219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1098287" y="5538824"/>
            <a:ext cx="998390" cy="963900"/>
          </a:xfrm>
          <a:custGeom>
            <a:avLst/>
            <a:gdLst/>
            <a:ahLst/>
            <a:cxnLst/>
            <a:rect l="l" t="t" r="r" b="b"/>
            <a:pathLst>
              <a:path w="998390" h="963900">
                <a:moveTo>
                  <a:pt x="0" y="0"/>
                </a:moveTo>
                <a:lnTo>
                  <a:pt x="998390" y="0"/>
                </a:lnTo>
                <a:lnTo>
                  <a:pt x="998390" y="963900"/>
                </a:lnTo>
                <a:lnTo>
                  <a:pt x="0" y="96390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 rot="-10800000">
            <a:off x="8747618" y="3780000"/>
            <a:ext cx="998390" cy="963900"/>
          </a:xfrm>
          <a:custGeom>
            <a:avLst/>
            <a:gdLst/>
            <a:ahLst/>
            <a:cxnLst/>
            <a:rect l="l" t="t" r="r" b="b"/>
            <a:pathLst>
              <a:path w="998390" h="963900">
                <a:moveTo>
                  <a:pt x="0" y="0"/>
                </a:moveTo>
                <a:lnTo>
                  <a:pt x="998389" y="0"/>
                </a:lnTo>
                <a:lnTo>
                  <a:pt x="998389" y="963900"/>
                </a:lnTo>
                <a:lnTo>
                  <a:pt x="0" y="96390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 rot="5400000">
            <a:off x="1081042" y="3762755"/>
            <a:ext cx="998390" cy="963900"/>
          </a:xfrm>
          <a:custGeom>
            <a:avLst/>
            <a:gdLst/>
            <a:ahLst/>
            <a:cxnLst/>
            <a:rect l="l" t="t" r="r" b="b"/>
            <a:pathLst>
              <a:path w="998390" h="963900">
                <a:moveTo>
                  <a:pt x="0" y="0"/>
                </a:moveTo>
                <a:lnTo>
                  <a:pt x="998390" y="0"/>
                </a:lnTo>
                <a:lnTo>
                  <a:pt x="998390" y="963900"/>
                </a:lnTo>
                <a:lnTo>
                  <a:pt x="0" y="96390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39" name="TextBox 39"/>
          <p:cNvSpPr txBox="1"/>
          <p:nvPr/>
        </p:nvSpPr>
        <p:spPr>
          <a:xfrm>
            <a:off x="1321774" y="4957433"/>
            <a:ext cx="8040292" cy="1669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6"/>
              </a:lnSpc>
            </a:pPr>
            <a:r>
              <a:rPr lang="en-US" sz="1840" b="1" spc="-101" dirty="0">
                <a:solidFill>
                  <a:srgbClr val="000000"/>
                </a:solidFill>
                <a:latin typeface="Phongphrai Bold"/>
                <a:ea typeface="Phongphrai Bold"/>
                <a:cs typeface="Phongphrai Bold"/>
                <a:sym typeface="Phongphrai Bold"/>
              </a:rPr>
              <a:t>“All  </a:t>
            </a:r>
            <a:r>
              <a:rPr lang="th-TH" sz="1840" b="1" spc="-101" dirty="0">
                <a:solidFill>
                  <a:srgbClr val="FF0000"/>
                </a:solidFill>
                <a:latin typeface="Phongphrai Bold"/>
                <a:ea typeface="Phongphrai Bold"/>
                <a:cs typeface="Phongphrai Bold"/>
                <a:sym typeface="Phongphrai Bold"/>
              </a:rPr>
              <a:t>(ชื่อหน่วยงาน)  </a:t>
            </a:r>
            <a:r>
              <a:rPr lang="en-US" sz="1840" b="1" spc="-101" dirty="0">
                <a:solidFill>
                  <a:srgbClr val="000000"/>
                </a:solidFill>
                <a:latin typeface="Phongphrai Bold"/>
                <a:ea typeface="Phongphrai Bold"/>
                <a:cs typeface="Phongphrai Bold"/>
                <a:sym typeface="Phongphrai Bold"/>
              </a:rPr>
              <a:t>personnel are  required to perform their duties </a:t>
            </a:r>
          </a:p>
          <a:p>
            <a:pPr algn="ctr">
              <a:lnSpc>
                <a:spcPts val="2576"/>
              </a:lnSpc>
            </a:pPr>
            <a:r>
              <a:rPr lang="en-US" sz="1840" b="1" spc="-101" dirty="0">
                <a:solidFill>
                  <a:srgbClr val="000000"/>
                </a:solidFill>
                <a:latin typeface="Phongphrai Bold"/>
                <a:ea typeface="Phongphrai Bold"/>
                <a:cs typeface="Phongphrai Bold"/>
                <a:sym typeface="Phongphrai Bold"/>
              </a:rPr>
              <a:t>with  fairness and transparency, exemplifying  positive  role  models by refraining  from accepting  gifts  or  any  benefits  related  to their </a:t>
            </a:r>
          </a:p>
          <a:p>
            <a:pPr algn="ctr">
              <a:lnSpc>
                <a:spcPts val="2576"/>
              </a:lnSpc>
            </a:pPr>
            <a:r>
              <a:rPr lang="en-US" sz="1840" b="1" spc="-101" dirty="0">
                <a:solidFill>
                  <a:srgbClr val="000000"/>
                </a:solidFill>
                <a:latin typeface="Phongphrai Bold"/>
                <a:ea typeface="Phongphrai Bold"/>
                <a:cs typeface="Phongphrai Bold"/>
                <a:sym typeface="Phongphrai Bold"/>
              </a:rPr>
              <a:t>official duties  that  may  lead  to corruption or misconduct."</a:t>
            </a:r>
          </a:p>
          <a:p>
            <a:pPr algn="ctr">
              <a:lnSpc>
                <a:spcPts val="2436"/>
              </a:lnSpc>
              <a:spcBef>
                <a:spcPct val="0"/>
              </a:spcBef>
            </a:pPr>
            <a:endParaRPr lang="en-US" sz="1840" b="1" spc="-101" dirty="0">
              <a:solidFill>
                <a:srgbClr val="000000"/>
              </a:solidFill>
              <a:latin typeface="Phongphrai Bold"/>
              <a:ea typeface="Phongphrai Bold"/>
              <a:cs typeface="Phongphrai Bold"/>
              <a:sym typeface="Phongphrai Bold"/>
            </a:endParaRPr>
          </a:p>
        </p:txBody>
      </p:sp>
      <p:sp>
        <p:nvSpPr>
          <p:cNvPr id="40" name="Freeform 40"/>
          <p:cNvSpPr/>
          <p:nvPr/>
        </p:nvSpPr>
        <p:spPr>
          <a:xfrm flipH="1">
            <a:off x="8747618" y="5538824"/>
            <a:ext cx="998390" cy="963900"/>
          </a:xfrm>
          <a:custGeom>
            <a:avLst/>
            <a:gdLst/>
            <a:ahLst/>
            <a:cxnLst/>
            <a:rect l="l" t="t" r="r" b="b"/>
            <a:pathLst>
              <a:path w="998390" h="963900">
                <a:moveTo>
                  <a:pt x="998389" y="0"/>
                </a:moveTo>
                <a:lnTo>
                  <a:pt x="0" y="0"/>
                </a:lnTo>
                <a:lnTo>
                  <a:pt x="0" y="963900"/>
                </a:lnTo>
                <a:lnTo>
                  <a:pt x="998389" y="963900"/>
                </a:lnTo>
                <a:lnTo>
                  <a:pt x="998389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2974110" y="70012"/>
            <a:ext cx="1246415" cy="1451429"/>
          </a:xfrm>
          <a:custGeom>
            <a:avLst/>
            <a:gdLst/>
            <a:ahLst/>
            <a:cxnLst/>
            <a:rect l="l" t="t" r="r" b="b"/>
            <a:pathLst>
              <a:path w="1246415" h="1451429">
                <a:moveTo>
                  <a:pt x="0" y="0"/>
                </a:moveTo>
                <a:lnTo>
                  <a:pt x="1246415" y="0"/>
                </a:lnTo>
                <a:lnTo>
                  <a:pt x="1246415" y="1451430"/>
                </a:lnTo>
                <a:lnTo>
                  <a:pt x="0" y="1451430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3492861" y="6365848"/>
            <a:ext cx="4275583" cy="698856"/>
          </a:xfrm>
          <a:custGeom>
            <a:avLst/>
            <a:gdLst/>
            <a:ahLst/>
            <a:cxnLst/>
            <a:rect l="l" t="t" r="r" b="b"/>
            <a:pathLst>
              <a:path w="4275583" h="698856">
                <a:moveTo>
                  <a:pt x="0" y="0"/>
                </a:moveTo>
                <a:lnTo>
                  <a:pt x="4275583" y="0"/>
                </a:lnTo>
                <a:lnTo>
                  <a:pt x="4275583" y="698856"/>
                </a:lnTo>
                <a:lnTo>
                  <a:pt x="0" y="698856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3492861" y="6365848"/>
            <a:ext cx="4278533" cy="699338"/>
          </a:xfrm>
          <a:custGeom>
            <a:avLst/>
            <a:gdLst/>
            <a:ahLst/>
            <a:cxnLst/>
            <a:rect l="l" t="t" r="r" b="b"/>
            <a:pathLst>
              <a:path w="4278533" h="699338">
                <a:moveTo>
                  <a:pt x="0" y="0"/>
                </a:moveTo>
                <a:lnTo>
                  <a:pt x="4278533" y="0"/>
                </a:lnTo>
                <a:lnTo>
                  <a:pt x="4278533" y="699338"/>
                </a:lnTo>
                <a:lnTo>
                  <a:pt x="0" y="699338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</p:sp>
      <p:grpSp>
        <p:nvGrpSpPr>
          <p:cNvPr id="44" name="Group 44"/>
          <p:cNvGrpSpPr/>
          <p:nvPr/>
        </p:nvGrpSpPr>
        <p:grpSpPr>
          <a:xfrm>
            <a:off x="6030382" y="7136068"/>
            <a:ext cx="4366368" cy="351315"/>
            <a:chOff x="0" y="0"/>
            <a:chExt cx="1602642" cy="128947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602642" cy="128947"/>
            </a:xfrm>
            <a:custGeom>
              <a:avLst/>
              <a:gdLst/>
              <a:ahLst/>
              <a:cxnLst/>
              <a:rect l="l" t="t" r="r" b="b"/>
              <a:pathLst>
                <a:path w="1602642" h="128947">
                  <a:moveTo>
                    <a:pt x="64474" y="0"/>
                  </a:moveTo>
                  <a:lnTo>
                    <a:pt x="1538168" y="0"/>
                  </a:lnTo>
                  <a:cubicBezTo>
                    <a:pt x="1555268" y="0"/>
                    <a:pt x="1571667" y="6793"/>
                    <a:pt x="1583758" y="18884"/>
                  </a:cubicBezTo>
                  <a:cubicBezTo>
                    <a:pt x="1595849" y="30975"/>
                    <a:pt x="1602642" y="47374"/>
                    <a:pt x="1602642" y="64474"/>
                  </a:cubicBezTo>
                  <a:lnTo>
                    <a:pt x="1602642" y="64474"/>
                  </a:lnTo>
                  <a:cubicBezTo>
                    <a:pt x="1602642" y="81573"/>
                    <a:pt x="1595849" y="97972"/>
                    <a:pt x="1583758" y="110064"/>
                  </a:cubicBezTo>
                  <a:cubicBezTo>
                    <a:pt x="1571667" y="122155"/>
                    <a:pt x="1555268" y="128947"/>
                    <a:pt x="1538168" y="128947"/>
                  </a:cubicBezTo>
                  <a:lnTo>
                    <a:pt x="64474" y="128947"/>
                  </a:lnTo>
                  <a:cubicBezTo>
                    <a:pt x="47374" y="128947"/>
                    <a:pt x="30975" y="122155"/>
                    <a:pt x="18884" y="110064"/>
                  </a:cubicBezTo>
                  <a:cubicBezTo>
                    <a:pt x="6793" y="97972"/>
                    <a:pt x="0" y="81573"/>
                    <a:pt x="0" y="64474"/>
                  </a:cubicBezTo>
                  <a:lnTo>
                    <a:pt x="0" y="64474"/>
                  </a:lnTo>
                  <a:cubicBezTo>
                    <a:pt x="0" y="47374"/>
                    <a:pt x="6793" y="30975"/>
                    <a:pt x="18884" y="18884"/>
                  </a:cubicBezTo>
                  <a:cubicBezTo>
                    <a:pt x="30975" y="6793"/>
                    <a:pt x="47374" y="0"/>
                    <a:pt x="64474" y="0"/>
                  </a:cubicBezTo>
                  <a:close/>
                </a:path>
              </a:pathLst>
            </a:custGeom>
            <a:solidFill>
              <a:srgbClr val="FFFFFF">
                <a:alpha val="42745"/>
              </a:srgbClr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0" y="47625"/>
              <a:ext cx="1602642" cy="81322"/>
            </a:xfrm>
            <a:prstGeom prst="rect">
              <a:avLst/>
            </a:prstGeom>
          </p:spPr>
          <p:txBody>
            <a:bodyPr lIns="40764" tIns="40764" rIns="40764" bIns="40764" rtlCol="0" anchor="ctr"/>
            <a:lstStyle/>
            <a:p>
              <a:pPr algn="ctr">
                <a:lnSpc>
                  <a:spcPts val="2808"/>
                </a:lnSpc>
              </a:pPr>
              <a:endParaRPr/>
            </a:p>
          </p:txBody>
        </p:sp>
      </p:grpSp>
      <p:sp>
        <p:nvSpPr>
          <p:cNvPr id="47" name="Freeform 47"/>
          <p:cNvSpPr/>
          <p:nvPr/>
        </p:nvSpPr>
        <p:spPr>
          <a:xfrm>
            <a:off x="9015646" y="1419018"/>
            <a:ext cx="692839" cy="736084"/>
          </a:xfrm>
          <a:custGeom>
            <a:avLst/>
            <a:gdLst/>
            <a:ahLst/>
            <a:cxnLst/>
            <a:rect l="l" t="t" r="r" b="b"/>
            <a:pathLst>
              <a:path w="692839" h="736084">
                <a:moveTo>
                  <a:pt x="0" y="0"/>
                </a:moveTo>
                <a:lnTo>
                  <a:pt x="692839" y="0"/>
                </a:lnTo>
                <a:lnTo>
                  <a:pt x="692839" y="736084"/>
                </a:lnTo>
                <a:lnTo>
                  <a:pt x="0" y="736084"/>
                </a:lnTo>
                <a:lnTo>
                  <a:pt x="0" y="0"/>
                </a:lnTo>
                <a:close/>
              </a:path>
            </a:pathLst>
          </a:custGeom>
          <a:blipFill>
            <a:blip r:embed="rId31"/>
            <a:stretch>
              <a:fillRect/>
            </a:stretch>
          </a:blipFill>
        </p:spPr>
      </p:sp>
      <p:sp>
        <p:nvSpPr>
          <p:cNvPr id="48" name="Freeform 48"/>
          <p:cNvSpPr/>
          <p:nvPr/>
        </p:nvSpPr>
        <p:spPr>
          <a:xfrm rot="303580">
            <a:off x="7642012" y="1622350"/>
            <a:ext cx="795502" cy="433910"/>
          </a:xfrm>
          <a:custGeom>
            <a:avLst/>
            <a:gdLst/>
            <a:ahLst/>
            <a:cxnLst/>
            <a:rect l="l" t="t" r="r" b="b"/>
            <a:pathLst>
              <a:path w="795502" h="433910">
                <a:moveTo>
                  <a:pt x="0" y="0"/>
                </a:moveTo>
                <a:lnTo>
                  <a:pt x="795502" y="0"/>
                </a:lnTo>
                <a:lnTo>
                  <a:pt x="795502" y="433911"/>
                </a:lnTo>
                <a:lnTo>
                  <a:pt x="0" y="433911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</p:sp>
      <p:sp>
        <p:nvSpPr>
          <p:cNvPr id="49" name="TextBox 49"/>
          <p:cNvSpPr txBox="1"/>
          <p:nvPr/>
        </p:nvSpPr>
        <p:spPr>
          <a:xfrm>
            <a:off x="3494689" y="6435790"/>
            <a:ext cx="4260723" cy="109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1"/>
              </a:lnSpc>
            </a:pPr>
            <a:r>
              <a:rPr lang="th-TH" sz="1572" b="1" spc="-34" dirty="0">
                <a:solidFill>
                  <a:srgbClr val="FF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ชื่อ – นามสกุล</a:t>
            </a:r>
            <a:br>
              <a:rPr lang="th-TH" sz="1572" b="1" spc="-34" dirty="0">
                <a:solidFill>
                  <a:srgbClr val="FF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</a:br>
            <a:r>
              <a:rPr lang="th-TH" sz="1572" b="1" spc="-34" dirty="0">
                <a:solidFill>
                  <a:srgbClr val="FF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ตำแหน่งผู้บริหารสูงสุด</a:t>
            </a:r>
            <a:endParaRPr lang="en-US" sz="1572" b="1" spc="-34" dirty="0">
              <a:solidFill>
                <a:srgbClr val="FF0000"/>
              </a:solidFill>
              <a:latin typeface="Montserrat Classic Bold"/>
              <a:ea typeface="Montserrat Classic Bold"/>
              <a:cs typeface="Montserrat Classic Bold"/>
              <a:sym typeface="Montserrat Classic Bold"/>
            </a:endParaRPr>
          </a:p>
          <a:p>
            <a:pPr algn="ctr">
              <a:lnSpc>
                <a:spcPts val="2201"/>
              </a:lnSpc>
            </a:pPr>
            <a:endParaRPr lang="en-US" sz="1572" b="1" spc="-34" dirty="0">
              <a:solidFill>
                <a:srgbClr val="000000"/>
              </a:solidFill>
              <a:latin typeface="Montserrat Classic Bold"/>
              <a:ea typeface="Montserrat Classic Bold"/>
              <a:cs typeface="Montserrat Classic Bold"/>
              <a:sym typeface="Montserrat Classic Bold"/>
            </a:endParaRPr>
          </a:p>
          <a:p>
            <a:pPr algn="ctr">
              <a:lnSpc>
                <a:spcPts val="2201"/>
              </a:lnSpc>
              <a:spcBef>
                <a:spcPct val="0"/>
              </a:spcBef>
            </a:pPr>
            <a:endParaRPr lang="en-US" sz="1572" b="1" spc="-34" dirty="0">
              <a:solidFill>
                <a:srgbClr val="000000"/>
              </a:solidFill>
              <a:latin typeface="Montserrat Classic Bold"/>
              <a:ea typeface="Montserrat Classic Bold"/>
              <a:cs typeface="Montserrat Classic Bold"/>
              <a:sym typeface="Montserrat Classic Bold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5931469" y="7183693"/>
            <a:ext cx="4677225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0"/>
              </a:lnSpc>
            </a:pPr>
            <a:r>
              <a:rPr lang="th-TH" sz="1557" dirty="0">
                <a:solidFill>
                  <a:srgbClr val="FF0000"/>
                </a:solidFill>
                <a:latin typeface="Prachamati"/>
                <a:ea typeface="Prachamati"/>
                <a:cs typeface="Prachamati"/>
                <a:sym typeface="Prachamati"/>
              </a:rPr>
              <a:t>(ชื่อหน่วยงาน)</a:t>
            </a:r>
            <a:endParaRPr lang="en-US" sz="1557" dirty="0">
              <a:solidFill>
                <a:srgbClr val="FF0000"/>
              </a:solidFill>
              <a:latin typeface="Prachamati"/>
              <a:ea typeface="Prachamati"/>
              <a:cs typeface="Prachamati"/>
              <a:sym typeface="Prachamati"/>
            </a:endParaRPr>
          </a:p>
          <a:p>
            <a:pPr algn="ctr">
              <a:lnSpc>
                <a:spcPts val="2180"/>
              </a:lnSpc>
            </a:pPr>
            <a:endParaRPr lang="en-US" sz="1557" dirty="0">
              <a:solidFill>
                <a:srgbClr val="000000"/>
              </a:solidFill>
              <a:latin typeface="Prachamati"/>
              <a:ea typeface="Prachamati"/>
              <a:cs typeface="Prachamati"/>
              <a:sym typeface="Prachamati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1997468" y="3705993"/>
            <a:ext cx="6856920" cy="656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4"/>
              </a:lnSpc>
            </a:pPr>
            <a:r>
              <a:rPr lang="en-US" sz="3512" b="1" dirty="0">
                <a:solidFill>
                  <a:srgbClr val="000000"/>
                </a:solidFill>
                <a:latin typeface="Phongphrai Bold"/>
                <a:ea typeface="Phongphrai Bold"/>
                <a:cs typeface="Phongphrai Bold"/>
                <a:sym typeface="Phongphrai Bold"/>
              </a:rPr>
              <a:t>Statement of Commitment on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839012" y="4295336"/>
            <a:ext cx="7021276" cy="3467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17"/>
              </a:lnSpc>
              <a:spcBef>
                <a:spcPct val="0"/>
              </a:spcBef>
            </a:pPr>
            <a:r>
              <a:rPr lang="en-US" sz="2012" b="1" dirty="0">
                <a:solidFill>
                  <a:srgbClr val="000000"/>
                </a:solidFill>
                <a:latin typeface="Phongphrai Bold"/>
                <a:ea typeface="Phongphrai Bold"/>
                <a:cs typeface="Phongphrai Bold"/>
                <a:sym typeface="Phongphrai Bold"/>
              </a:rPr>
              <a:t>“Honest and Transparent </a:t>
            </a:r>
            <a:r>
              <a:rPr lang="th-TH" sz="2012" b="1" dirty="0">
                <a:solidFill>
                  <a:srgbClr val="FF0000"/>
                </a:solidFill>
                <a:latin typeface="Phongphrai Bold"/>
                <a:ea typeface="Phongphrai Bold"/>
                <a:cs typeface="Phongphrai Bold"/>
                <a:sym typeface="Phongphrai Bold"/>
              </a:rPr>
              <a:t>(ชื่อหน่วยงาน/จังหวัด)</a:t>
            </a:r>
            <a:r>
              <a:rPr lang="th-TH" sz="2012" b="1" dirty="0">
                <a:solidFill>
                  <a:srgbClr val="000000"/>
                </a:solidFill>
                <a:latin typeface="Phongphrai Bold"/>
                <a:ea typeface="Phongphrai Bold"/>
                <a:cs typeface="Phongphrai Bold"/>
                <a:sym typeface="Phongphrai Bold"/>
              </a:rPr>
              <a:t> </a:t>
            </a:r>
            <a:r>
              <a:rPr lang="en-US" sz="2012" b="1" dirty="0">
                <a:solidFill>
                  <a:srgbClr val="000000"/>
                </a:solidFill>
                <a:latin typeface="Phongphrai Bold"/>
                <a:ea typeface="Phongphrai Bold"/>
                <a:cs typeface="Phongphrai Bold"/>
                <a:sym typeface="Phongphrai Bold"/>
              </a:rPr>
              <a:t>2025”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3724204" y="538346"/>
            <a:ext cx="3493540" cy="1339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7"/>
              </a:lnSpc>
            </a:pPr>
            <a:r>
              <a:rPr lang="en-US" sz="2419" b="1">
                <a:solidFill>
                  <a:srgbClr val="F91C1C"/>
                </a:solidFill>
                <a:latin typeface="Phongphrai Bold"/>
                <a:ea typeface="Phongphrai Bold"/>
                <a:cs typeface="Phongphrai Bold"/>
                <a:sym typeface="Phongphrai Bold"/>
              </a:rPr>
              <a:t>Refrain from</a:t>
            </a:r>
          </a:p>
          <a:p>
            <a:pPr algn="ctr">
              <a:lnSpc>
                <a:spcPts val="3247"/>
              </a:lnSpc>
            </a:pPr>
            <a:r>
              <a:rPr lang="en-US" sz="2319" b="1">
                <a:solidFill>
                  <a:srgbClr val="F91C1C"/>
                </a:solidFill>
                <a:latin typeface="Phongphrai Bold"/>
                <a:ea typeface="Phongphrai Bold"/>
                <a:cs typeface="Phongphrai Bold"/>
                <a:sym typeface="Phongphrai Bold"/>
              </a:rPr>
              <a:t>accepting and offering</a:t>
            </a:r>
          </a:p>
          <a:p>
            <a:pPr algn="ctr">
              <a:lnSpc>
                <a:spcPts val="3247"/>
              </a:lnSpc>
              <a:spcBef>
                <a:spcPct val="0"/>
              </a:spcBef>
            </a:pPr>
            <a:endParaRPr lang="en-US" sz="2319" b="1">
              <a:solidFill>
                <a:srgbClr val="F91C1C"/>
              </a:solidFill>
              <a:latin typeface="Phongphrai Bold"/>
              <a:ea typeface="Phongphrai Bold"/>
              <a:cs typeface="Phongphrai Bold"/>
              <a:sym typeface="Phongphrai Bold"/>
            </a:endParaRPr>
          </a:p>
        </p:txBody>
      </p:sp>
      <p:sp>
        <p:nvSpPr>
          <p:cNvPr id="54" name="วงรี 53">
            <a:extLst>
              <a:ext uri="{FF2B5EF4-FFF2-40B4-BE49-F238E27FC236}">
                <a16:creationId xmlns:a16="http://schemas.microsoft.com/office/drawing/2014/main" id="{48198EC9-19DE-4AF5-AE06-5C0BC9621F46}"/>
              </a:ext>
            </a:extLst>
          </p:cNvPr>
          <p:cNvSpPr/>
          <p:nvPr/>
        </p:nvSpPr>
        <p:spPr>
          <a:xfrm>
            <a:off x="184130" y="67384"/>
            <a:ext cx="1611205" cy="13516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ตราสัญลักษณ์หน่วยงาน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82</Words>
  <Application>Microsoft Office PowerPoint</Application>
  <PresentationFormat>กำหนดเอง</PresentationFormat>
  <Paragraphs>12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9" baseType="lpstr">
      <vt:lpstr>Calibri</vt:lpstr>
      <vt:lpstr>Montserrat Classic Bold</vt:lpstr>
      <vt:lpstr>Arial</vt:lpstr>
      <vt:lpstr>Phongphrai Bold</vt:lpstr>
      <vt:lpstr>TH SarabunPSK</vt:lpstr>
      <vt:lpstr>Arapey Bold</vt:lpstr>
      <vt:lpstr>Prachamati</vt:lpstr>
      <vt:lpstr>Office Theme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Gold Dynamic Award Certificate</dc:title>
  <cp:lastModifiedBy>nana</cp:lastModifiedBy>
  <cp:revision>3</cp:revision>
  <dcterms:created xsi:type="dcterms:W3CDTF">2006-08-16T00:00:00Z</dcterms:created>
  <dcterms:modified xsi:type="dcterms:W3CDTF">2024-12-20T08:08:44Z</dcterms:modified>
  <dc:identifier>DAFuZC71mS0</dc:identifier>
</cp:coreProperties>
</file>